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2" r:id="rId4"/>
    <p:sldId id="288" r:id="rId5"/>
    <p:sldId id="257" r:id="rId6"/>
    <p:sldId id="280" r:id="rId7"/>
    <p:sldId id="281" r:id="rId8"/>
    <p:sldId id="282" r:id="rId9"/>
    <p:sldId id="285" r:id="rId10"/>
    <p:sldId id="274" r:id="rId11"/>
    <p:sldId id="28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74869" autoAdjust="0"/>
  </p:normalViewPr>
  <p:slideViewPr>
    <p:cSldViewPr>
      <p:cViewPr varScale="1">
        <p:scale>
          <a:sx n="115" d="100"/>
          <a:sy n="115" d="100"/>
        </p:scale>
        <p:origin x="-23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70C5A4-5AB6-4445-91B4-6BFBEBCE08B7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D7D199-4855-4C46-ACAD-43FF48940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75D584-11F2-4A14-B609-90BB630F81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 smtClean="0"/>
              <a:t>Sandi ima 3 prebojne ključne prednosti: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Vsi imajo občutek da premetava </a:t>
            </a:r>
            <a:r>
              <a:rPr lang="sl-SI" dirty="0" err="1" smtClean="0"/>
              <a:t>povštre</a:t>
            </a:r>
            <a:r>
              <a:rPr lang="sl-SI" dirty="0" smtClean="0"/>
              <a:t> in žimnice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Njegova zmagovalna orodja pa so:</a:t>
            </a:r>
          </a:p>
          <a:p>
            <a:pPr marL="685800" lvl="1" indent="-228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dirty="0" smtClean="0"/>
              <a:t>Blagovne znamke ki jih je zgradil (saj se rad pohvali da </a:t>
            </a:r>
            <a:r>
              <a:rPr lang="sl-SI" dirty="0" err="1" smtClean="0"/>
              <a:t>modroce</a:t>
            </a:r>
            <a:r>
              <a:rPr lang="sl-SI" dirty="0" smtClean="0"/>
              <a:t> kupuje v Italiji jim </a:t>
            </a:r>
            <a:r>
              <a:rPr lang="sl-SI" dirty="0" err="1" smtClean="0"/>
              <a:t>nadane</a:t>
            </a:r>
            <a:r>
              <a:rPr lang="sl-SI" dirty="0" smtClean="0"/>
              <a:t> ime DORMEO in jih drago prodaja nazaj v Italijo z visoko maržo)</a:t>
            </a:r>
          </a:p>
          <a:p>
            <a:pPr marL="685800" lvl="1" indent="-228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dirty="0" smtClean="0"/>
              <a:t>360 Digitalno podprt </a:t>
            </a:r>
            <a:r>
              <a:rPr lang="sl-SI" dirty="0" err="1" smtClean="0"/>
              <a:t>Customer</a:t>
            </a:r>
            <a:r>
              <a:rPr lang="sl-SI" dirty="0" smtClean="0"/>
              <a:t> </a:t>
            </a:r>
            <a:r>
              <a:rPr lang="sl-SI" dirty="0" err="1" smtClean="0"/>
              <a:t>Interface</a:t>
            </a:r>
            <a:endParaRPr lang="sl-SI" dirty="0" smtClean="0"/>
          </a:p>
          <a:p>
            <a:pPr marL="685800" lvl="1" indent="-228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dirty="0" smtClean="0"/>
              <a:t>Logistika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AB5033-E717-4C5F-A8B4-2FAD14B211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smtClean="0"/>
              <a:t>Bogovi se spuščajo iz Olimpa Google map/Amazon Drone /Apple iBeacons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sl-SI" smtClean="0"/>
              <a:t>Real &amp; Digital WAR / Customer interface MURA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sl-SI" smtClean="0"/>
              <a:t>Mobilci sodobne pištole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sl-SI" smtClean="0"/>
              <a:t>SLO na prelomnici Zahod/Vzhod</a:t>
            </a: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8B71A0-6715-4E59-A15A-7B86F4EFF3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smtClean="0"/>
              <a:t>eGOV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sl-SI" smtClean="0"/>
              <a:t>pilarji: FOF </a:t>
            </a:r>
            <a:r>
              <a:rPr lang="sl-SI" smtClean="0">
                <a:sym typeface="Webdings" pitchFamily="18" charset="2"/>
              </a:rPr>
              <a:t></a:t>
            </a:r>
            <a:r>
              <a:rPr lang="sl-SI" smtClean="0"/>
              <a:t>  / eLOG </a:t>
            </a:r>
            <a:r>
              <a:rPr lang="sl-SI" smtClean="0">
                <a:sym typeface="Webdings" pitchFamily="18" charset="2"/>
              </a:rPr>
              <a:t></a:t>
            </a:r>
            <a:r>
              <a:rPr lang="sl-SI" smtClean="0"/>
              <a:t>  / SmartX </a:t>
            </a:r>
            <a:r>
              <a:rPr lang="sl-SI" smtClean="0">
                <a:sym typeface="Webdings" pitchFamily="18" charset="2"/>
              </a:rPr>
              <a:t>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sl-SI" smtClean="0"/>
              <a:t>plaforme: IoT/Cloud / Mobile </a:t>
            </a:r>
            <a:endParaRPr lang="en-US" smtClean="0"/>
          </a:p>
          <a:p>
            <a:pPr>
              <a:spcBef>
                <a:spcPct val="0"/>
              </a:spcBef>
            </a:pPr>
            <a:r>
              <a:rPr lang="sl-SI" smtClean="0"/>
              <a:t>startUP</a:t>
            </a: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10D7E8-6E85-4F2F-8830-1D6D7037210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6DF20A-5ECE-4E75-A9A7-654D01BBC3C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/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87463" y="795338"/>
            <a:ext cx="4283075" cy="32115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3851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8615" tIns="44307" rIns="88615" bIns="44307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smtClean="0"/>
              <a:t>V tem trikotniku so skrite tri ključne tehnologije IT prihodnosti (IoT - Cloud – Mobile ) </a:t>
            </a:r>
          </a:p>
          <a:p>
            <a:pPr>
              <a:spcBef>
                <a:spcPct val="0"/>
              </a:spcBef>
            </a:pPr>
            <a:endParaRPr lang="sl-SI" smtClean="0"/>
          </a:p>
          <a:p>
            <a:pPr>
              <a:spcBef>
                <a:spcPct val="0"/>
              </a:spcBef>
              <a:buFontTx/>
              <a:buChar char="-"/>
            </a:pPr>
            <a:r>
              <a:rPr lang="sl-SI" smtClean="0"/>
              <a:t>ŠPICA odgovor je REAL Time &amp; Space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sl-SI" smtClean="0"/>
              <a:t>Backend v.s. Frontend (Space dimenzija) Špica omogoča delo in povezuje ljudi ko delujejo na frontendu in to pomeni stran od pisarn in serverjev 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sl-SI" smtClean="0"/>
              <a:t>Zgodnji zajem POC pri izvoru inicialni filtering (lahko klijenti) da ne zabijemo BO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sl-SI" smtClean="0"/>
              <a:t>Hiter odziv na POA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FC7C-5DC6-4900-9651-D3F1FD7ADE14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D9840-629E-44E6-A670-9DCF5775F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5D3C-DA57-42C5-97D0-81F76FAF6ECB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22C3C-3097-4791-B55C-130770B21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7381C-35EA-4EC9-97E6-B45325C3A313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4C25-78D4-47C0-97BB-315293F4B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4DAFA-C744-48C3-A8A6-4E45354BE6AB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A6E7-12EB-4E7C-B916-DD51AB516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5D045-A8E3-448F-B840-5926CF0A4FA3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B3AD-E089-4F2C-867F-503B73630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71627-4115-48F6-B7E5-3C7D8E6E769F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B3889-75B3-4E38-B07F-81B24D762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A81D-0AEA-49DB-8A98-C0333A0B05DC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CD20-4A6D-443E-A63E-E138C9C31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0139A-30BB-4484-A52E-CE902076CB43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C348C-663A-4324-ACEA-A4F053B36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C1DA-BCF2-4265-BA23-F99076354909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E4C0-3188-4F53-B0C9-F0F041A82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E1076-9F99-4170-AA9F-0CC4DA22809A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12DA-E4CE-4426-B163-543AA85C2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F9CBD-00D7-4FA7-A263-2B430827D25B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0A087-D363-4938-AD4D-9361ABD25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7C01BC-184A-41F8-9211-230946A8BADA}" type="datetimeFigureOut">
              <a:rPr lang="en-US"/>
              <a:pPr>
                <a:defRPr/>
              </a:pPr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4590A1-578C-4ADD-AFDD-3A398EF16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3324an$IN718014308186723@ntts3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cid:3324an$IN718014308186723@ntts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25625"/>
            <a:ext cx="91440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 txBox="1">
            <a:spLocks/>
          </p:cNvSpPr>
          <p:nvPr/>
        </p:nvSpPr>
        <p:spPr bwMode="auto">
          <a:xfrm>
            <a:off x="1641475" y="1700213"/>
            <a:ext cx="590391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l-SI" sz="3600" b="1">
                <a:latin typeface="Calibri" pitchFamily="34" charset="0"/>
              </a:rPr>
              <a:t>TRETJI TIR ZA INDUSTRIJO</a:t>
            </a:r>
            <a:endParaRPr lang="en-US" sz="3600" b="1">
              <a:latin typeface="Calibri" pitchFamily="34" charset="0"/>
            </a:endParaRPr>
          </a:p>
        </p:txBody>
      </p:sp>
      <p:pic>
        <p:nvPicPr>
          <p:cNvPr id="14339" name="Picture 5" descr="cid:3324an$IN718014308186723@ntts3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07950" y="5300663"/>
            <a:ext cx="16668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1619250" y="6124575"/>
            <a:ext cx="2728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>
                <a:latin typeface="Calibri" pitchFamily="34" charset="0"/>
              </a:rPr>
              <a:t>tone.stanovnik@spica.com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smtClean="0"/>
              <a:t>Call To Action </a:t>
            </a:r>
            <a:r>
              <a:rPr lang="sl-SI" b="1" smtClean="0">
                <a:sym typeface="Webdings" pitchFamily="18" charset="2"/>
              </a:rPr>
              <a:t></a:t>
            </a:r>
            <a:r>
              <a:rPr lang="sl-SI" smtClean="0"/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8850" cy="4924425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dirty="0"/>
              <a:t>INFORMATIKA kot 3TIR</a:t>
            </a:r>
            <a:endParaRPr lang="en-US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dirty="0"/>
              <a:t>LOGISTIKA do Letalonosilk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dirty="0"/>
              <a:t>DESIGN – </a:t>
            </a:r>
            <a:r>
              <a:rPr lang="sl-SI" dirty="0" err="1"/>
              <a:t>Brand</a:t>
            </a:r>
            <a:r>
              <a:rPr lang="sl-SI" dirty="0"/>
              <a:t>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l-SI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l-SI" b="1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l-SI" sz="22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200" dirty="0" smtClean="0"/>
              <a:t>Vsako podjetje 3 </a:t>
            </a:r>
            <a:r>
              <a:rPr lang="sl-SI" sz="2200" dirty="0" err="1" smtClean="0"/>
              <a:t>startupe</a:t>
            </a:r>
            <a:r>
              <a:rPr lang="sl-SI" sz="2200" dirty="0" smtClean="0"/>
              <a:t> z </a:t>
            </a:r>
            <a:r>
              <a:rPr lang="sl-SI" sz="2200" dirty="0"/>
              <a:t>Ž.R</a:t>
            </a:r>
            <a:r>
              <a:rPr lang="sl-SI" sz="2200" dirty="0" smtClean="0"/>
              <a:t>. doma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b="1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29699" name="Picture 5" descr="Krpa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3305175"/>
            <a:ext cx="26765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5625"/>
            <a:ext cx="91440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itle 1"/>
          <p:cNvSpPr txBox="1">
            <a:spLocks/>
          </p:cNvSpPr>
          <p:nvPr/>
        </p:nvSpPr>
        <p:spPr bwMode="auto">
          <a:xfrm>
            <a:off x="1619250" y="1501775"/>
            <a:ext cx="5905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l-SI" sz="2800" b="1">
                <a:latin typeface="Calibri" pitchFamily="34" charset="0"/>
              </a:rPr>
              <a:t>INFORMATIKA = TRETJI TIR ZA</a:t>
            </a:r>
          </a:p>
          <a:p>
            <a:pPr algn="ctr"/>
            <a:r>
              <a:rPr lang="sl-SI" sz="2800" b="1">
                <a:latin typeface="Calibri" pitchFamily="34" charset="0"/>
              </a:rPr>
              <a:t>SLOVENSKO  INDUSTRIJO</a:t>
            </a:r>
            <a:endParaRPr lang="en-US" sz="2800" b="1">
              <a:latin typeface="Calibri" pitchFamily="34" charset="0"/>
            </a:endParaRPr>
          </a:p>
        </p:txBody>
      </p:sp>
      <p:pic>
        <p:nvPicPr>
          <p:cNvPr id="30723" name="Picture 5" descr="cid:3324an$IN718014308186723@ntts3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07950" y="5300663"/>
            <a:ext cx="16668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1619250" y="6124575"/>
            <a:ext cx="2728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>
                <a:latin typeface="Calibri" pitchFamily="34" charset="0"/>
              </a:rPr>
              <a:t>tone.stanovnik@spica.com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Agenda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sl-SI" b="1" smtClean="0"/>
              <a:t>Smo</a:t>
            </a:r>
            <a:r>
              <a:rPr lang="sl-SI" b="1" smtClean="0">
                <a:latin typeface="Arial" charset="0"/>
              </a:rPr>
              <a:t>,</a:t>
            </a:r>
            <a:r>
              <a:rPr lang="sl-SI" b="1" smtClean="0"/>
              <a:t> kjer smo	</a:t>
            </a:r>
            <a:r>
              <a:rPr lang="sl-SI" b="1" smtClean="0">
                <a:sym typeface="Wingdings" pitchFamily="2" charset="2"/>
              </a:rPr>
              <a:t></a:t>
            </a:r>
            <a:endParaRPr lang="en-US" b="1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sl-SI" b="1" smtClean="0"/>
              <a:t>Cunami prihaja	</a:t>
            </a:r>
            <a:r>
              <a:rPr lang="sl-SI" b="1" smtClean="0">
                <a:sym typeface="Webdings" pitchFamily="18" charset="2"/>
              </a:rPr>
              <a:t></a:t>
            </a:r>
            <a:r>
              <a:rPr lang="sl-SI" b="1" smtClean="0"/>
              <a:t> </a:t>
            </a:r>
            <a:endParaRPr lang="en-US" b="1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sl-SI" b="1" smtClean="0"/>
              <a:t>Priložnosti		</a:t>
            </a:r>
            <a:r>
              <a:rPr lang="sl-SI" b="1" smtClean="0">
                <a:sym typeface="Webdings" pitchFamily="18" charset="2"/>
              </a:rPr>
              <a:t></a:t>
            </a:r>
            <a:endParaRPr lang="en-US" b="1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sl-SI" b="1" smtClean="0"/>
              <a:t>Strategija		</a:t>
            </a:r>
            <a:r>
              <a:rPr lang="sl-SI" b="1" smtClean="0">
                <a:sym typeface="Webdings" pitchFamily="18" charset="2"/>
              </a:rPr>
              <a:t></a:t>
            </a:r>
            <a:endParaRPr lang="en-US" b="1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sl-SI" b="1" smtClean="0"/>
              <a:t>Taktika 			</a:t>
            </a:r>
            <a:r>
              <a:rPr lang="sl-SI" b="1" smtClean="0">
                <a:sym typeface="Webdings" pitchFamily="18" charset="2"/>
              </a:rPr>
              <a:t></a:t>
            </a:r>
            <a:endParaRPr lang="en-US" b="1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sl-SI" b="1" smtClean="0"/>
              <a:t>Call To Action 	</a:t>
            </a:r>
            <a:r>
              <a:rPr lang="sl-SI" b="1" smtClean="0">
                <a:sym typeface="Webdings" pitchFamily="18" charset="2"/>
              </a:rPr>
              <a:t></a:t>
            </a:r>
            <a:endParaRPr lang="en-US" b="1" smtClean="0"/>
          </a:p>
          <a:p>
            <a:pPr marL="514350" indent="-51435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Lestvica zmagovalcev - svet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3" y="1412875"/>
            <a:ext cx="9186863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Lestvica zmagovalcev - doma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mtClean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63" y="1246188"/>
            <a:ext cx="5543550" cy="561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1063" y="1238250"/>
            <a:ext cx="6351587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26988" y="3836988"/>
            <a:ext cx="9180513" cy="302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smtClean="0">
                <a:sym typeface="Wingdings" pitchFamily="2" charset="2"/>
              </a:rPr>
              <a:t>Smo</a:t>
            </a:r>
            <a:r>
              <a:rPr lang="sl-SI" b="1" smtClean="0">
                <a:latin typeface="Arial" charset="0"/>
                <a:sym typeface="Wingdings" pitchFamily="2" charset="2"/>
              </a:rPr>
              <a:t>,</a:t>
            </a:r>
            <a:r>
              <a:rPr lang="sl-SI" b="1" smtClean="0">
                <a:sym typeface="Wingdings" pitchFamily="2" charset="2"/>
              </a:rPr>
              <a:t> kjer smo 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mtClean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557338"/>
            <a:ext cx="6729412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smtClean="0"/>
              <a:t>Cunami prihaja	</a:t>
            </a:r>
            <a:r>
              <a:rPr lang="sl-SI" b="1" smtClean="0">
                <a:sym typeface="Webdings" pitchFamily="18" charset="2"/>
              </a:rPr>
              <a:t>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sl-SI" smtClean="0"/>
              <a:t>Bogovi se spuščajo z Olimpa</a:t>
            </a:r>
            <a:endParaRPr lang="en-US" sz="2400" smtClean="0"/>
          </a:p>
          <a:p>
            <a:pPr marL="0" indent="0" algn="ctr">
              <a:buFont typeface="Arial" charset="0"/>
              <a:buNone/>
            </a:pPr>
            <a:r>
              <a:rPr lang="sl-SI" smtClean="0"/>
              <a:t>Vojna v Realnem in Digitalnem svetu</a:t>
            </a:r>
            <a:endParaRPr lang="en-US" smtClean="0"/>
          </a:p>
          <a:p>
            <a:pPr marL="0" indent="0" algn="ctr">
              <a:buFont typeface="Arial" charset="0"/>
              <a:buNone/>
            </a:pPr>
            <a:r>
              <a:rPr lang="sl-SI" smtClean="0"/>
              <a:t>Mobilci - sodobne pištole</a:t>
            </a:r>
          </a:p>
          <a:p>
            <a:pPr marL="0" indent="0" algn="ctr">
              <a:buFont typeface="Arial" charset="0"/>
              <a:buNone/>
            </a:pPr>
            <a:endParaRPr lang="en-US" smtClean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644900"/>
            <a:ext cx="331311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smtClean="0"/>
              <a:t>Priložnosti </a:t>
            </a:r>
            <a:r>
              <a:rPr lang="sl-SI" b="1" smtClean="0">
                <a:sym typeface="Webdings" pitchFamily="18" charset="2"/>
              </a:rPr>
              <a:t>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600200"/>
            <a:ext cx="8713787" cy="45259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sl-SI" smtClean="0"/>
              <a:t>Prelomnica</a:t>
            </a:r>
          </a:p>
          <a:p>
            <a:pPr marL="0" indent="0" algn="ctr">
              <a:buFont typeface="Arial" charset="0"/>
              <a:buNone/>
            </a:pPr>
            <a:r>
              <a:rPr lang="sl-SI" smtClean="0"/>
              <a:t>Sta</a:t>
            </a:r>
            <a:r>
              <a:rPr lang="sl-SI" smtClean="0">
                <a:latin typeface="Arial" charset="0"/>
              </a:rPr>
              <a:t>l</a:t>
            </a:r>
            <a:r>
              <a:rPr lang="sl-SI" smtClean="0"/>
              <a:t>ne </a:t>
            </a:r>
            <a:r>
              <a:rPr lang="sl-SI" smtClean="0">
                <a:latin typeface="Arial" charset="0"/>
              </a:rPr>
              <a:t>s</a:t>
            </a:r>
            <a:r>
              <a:rPr lang="sl-SI" smtClean="0"/>
              <a:t>premembe</a:t>
            </a:r>
          </a:p>
          <a:p>
            <a:pPr marL="0" indent="0" algn="ctr">
              <a:buFont typeface="Arial" charset="0"/>
              <a:buNone/>
            </a:pPr>
            <a:r>
              <a:rPr lang="sl-SI" smtClean="0"/>
              <a:t>Agilnost in okretnost</a:t>
            </a:r>
            <a:endParaRPr lang="en-US" smtClean="0"/>
          </a:p>
        </p:txBody>
      </p:sp>
      <p:pic>
        <p:nvPicPr>
          <p:cNvPr id="23555" name="Picture 3" descr="Image of tahu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3657600"/>
            <a:ext cx="3225800" cy="28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smtClean="0"/>
              <a:t>Strategija </a:t>
            </a:r>
            <a:r>
              <a:rPr lang="sl-SI" b="1" smtClean="0">
                <a:sym typeface="Webdings" pitchFamily="18" charset="2"/>
              </a:rPr>
              <a:t></a:t>
            </a:r>
            <a:endParaRPr lang="en-US" smtClean="0"/>
          </a:p>
        </p:txBody>
      </p:sp>
      <p:pic>
        <p:nvPicPr>
          <p:cNvPr id="2457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4775" y="1216025"/>
            <a:ext cx="4159250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050" y="879475"/>
            <a:ext cx="6910388" cy="762000"/>
          </a:xfrm>
        </p:spPr>
        <p:txBody>
          <a:bodyPr/>
          <a:lstStyle/>
          <a:p>
            <a:r>
              <a:rPr lang="sl-SI" sz="2800" smtClean="0"/>
              <a:t>realni čas in realni prostor</a:t>
            </a:r>
            <a:endParaRPr lang="en-US" sz="2800" smtClean="0"/>
          </a:p>
        </p:txBody>
      </p:sp>
      <p:sp>
        <p:nvSpPr>
          <p:cNvPr id="6172" name="Text Box 4"/>
          <p:cNvSpPr txBox="1">
            <a:spLocks noChangeArrowheads="1"/>
          </p:cNvSpPr>
          <p:nvPr/>
        </p:nvSpPr>
        <p:spPr bwMode="auto">
          <a:xfrm>
            <a:off x="7391400" y="3581400"/>
            <a:ext cx="1905000" cy="746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sl-SI" sz="2400" b="1">
                <a:solidFill>
                  <a:srgbClr val="008000"/>
                </a:solidFill>
                <a:latin typeface="Calibri" pitchFamily="34" charset="0"/>
              </a:rPr>
              <a:t>MOBILE</a:t>
            </a:r>
          </a:p>
          <a:p>
            <a:pPr eaLnBrk="0" hangingPunct="0"/>
            <a:r>
              <a:rPr lang="sl-SI">
                <a:solidFill>
                  <a:srgbClr val="008000"/>
                </a:solidFill>
                <a:latin typeface="Calibri" pitchFamily="34" charset="0"/>
              </a:rPr>
              <a:t>POA Point Of Action</a:t>
            </a:r>
          </a:p>
        </p:txBody>
      </p:sp>
      <p:sp>
        <p:nvSpPr>
          <p:cNvPr id="6173" name="AutoShape 5"/>
          <p:cNvSpPr>
            <a:spLocks noChangeArrowheads="1"/>
          </p:cNvSpPr>
          <p:nvPr/>
        </p:nvSpPr>
        <p:spPr bwMode="auto">
          <a:xfrm>
            <a:off x="1828800" y="1447800"/>
            <a:ext cx="5486400" cy="3771900"/>
          </a:xfrm>
          <a:prstGeom prst="flowChartProcess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6174" name="AutoShape 6"/>
          <p:cNvSpPr>
            <a:spLocks noChangeArrowheads="1"/>
          </p:cNvSpPr>
          <p:nvPr/>
        </p:nvSpPr>
        <p:spPr bwMode="auto">
          <a:xfrm>
            <a:off x="3954463" y="1641475"/>
            <a:ext cx="973137" cy="969963"/>
          </a:xfrm>
          <a:prstGeom prst="flowChartConnector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6175" name="Text Box 7"/>
          <p:cNvSpPr txBox="1">
            <a:spLocks noChangeArrowheads="1"/>
          </p:cNvSpPr>
          <p:nvPr/>
        </p:nvSpPr>
        <p:spPr bwMode="auto">
          <a:xfrm>
            <a:off x="342900" y="3495675"/>
            <a:ext cx="2057400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sl-SI" sz="2400" b="1">
                <a:solidFill>
                  <a:srgbClr val="008000"/>
                </a:solidFill>
                <a:latin typeface="Calibri" pitchFamily="34" charset="0"/>
              </a:rPr>
              <a:t>IoT</a:t>
            </a:r>
          </a:p>
          <a:p>
            <a:pPr eaLnBrk="0" hangingPunct="0"/>
            <a:r>
              <a:rPr lang="sl-SI">
                <a:solidFill>
                  <a:srgbClr val="008000"/>
                </a:solidFill>
                <a:latin typeface="Calibri" pitchFamily="34" charset="0"/>
              </a:rPr>
              <a:t>FRONT End</a:t>
            </a:r>
          </a:p>
          <a:p>
            <a:pPr eaLnBrk="0" hangingPunct="0"/>
            <a:r>
              <a:rPr lang="sl-SI">
                <a:solidFill>
                  <a:srgbClr val="008000"/>
                </a:solidFill>
                <a:latin typeface="Calibri" pitchFamily="34" charset="0"/>
              </a:rPr>
              <a:t>POC</a:t>
            </a:r>
          </a:p>
        </p:txBody>
      </p:sp>
      <p:sp>
        <p:nvSpPr>
          <p:cNvPr id="6176" name="AutoShape 8"/>
          <p:cNvSpPr>
            <a:spLocks noChangeArrowheads="1"/>
          </p:cNvSpPr>
          <p:nvPr/>
        </p:nvSpPr>
        <p:spPr bwMode="auto">
          <a:xfrm>
            <a:off x="6240463" y="3698875"/>
            <a:ext cx="973137" cy="969963"/>
          </a:xfrm>
          <a:prstGeom prst="flowChartConnector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6177" name="AutoShape 9"/>
          <p:cNvSpPr>
            <a:spLocks noChangeArrowheads="1"/>
          </p:cNvSpPr>
          <p:nvPr/>
        </p:nvSpPr>
        <p:spPr bwMode="auto">
          <a:xfrm>
            <a:off x="1897063" y="3698875"/>
            <a:ext cx="973137" cy="969963"/>
          </a:xfrm>
          <a:prstGeom prst="flowChartConnector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cxnSp>
        <p:nvCxnSpPr>
          <p:cNvPr id="6178" name="AutoShape 10"/>
          <p:cNvCxnSpPr>
            <a:cxnSpLocks noChangeShapeType="1"/>
            <a:stCxn id="6177" idx="7"/>
            <a:endCxn id="6174" idx="3"/>
          </p:cNvCxnSpPr>
          <p:nvPr/>
        </p:nvCxnSpPr>
        <p:spPr bwMode="auto">
          <a:xfrm flipV="1">
            <a:off x="2727325" y="2468563"/>
            <a:ext cx="1370013" cy="1373187"/>
          </a:xfrm>
          <a:prstGeom prst="straightConnector1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lg" len="med"/>
          </a:ln>
        </p:spPr>
      </p:cxnSp>
      <p:cxnSp>
        <p:nvCxnSpPr>
          <p:cNvPr id="6179" name="AutoShape 11"/>
          <p:cNvCxnSpPr>
            <a:cxnSpLocks noChangeShapeType="1"/>
            <a:stCxn id="6174" idx="5"/>
            <a:endCxn id="6176" idx="1"/>
          </p:cNvCxnSpPr>
          <p:nvPr/>
        </p:nvCxnSpPr>
        <p:spPr bwMode="auto">
          <a:xfrm>
            <a:off x="4784725" y="2468563"/>
            <a:ext cx="1598613" cy="1373187"/>
          </a:xfrm>
          <a:prstGeom prst="straightConnector1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lg" len="med"/>
          </a:ln>
        </p:spPr>
      </p:cxnSp>
      <p:sp>
        <p:nvSpPr>
          <p:cNvPr id="6180" name="Text Box 12"/>
          <p:cNvSpPr txBox="1">
            <a:spLocks noChangeArrowheads="1"/>
          </p:cNvSpPr>
          <p:nvPr/>
        </p:nvSpPr>
        <p:spPr bwMode="auto">
          <a:xfrm>
            <a:off x="5486400" y="3813175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sl-SI"/>
          </a:p>
        </p:txBody>
      </p:sp>
      <p:sp>
        <p:nvSpPr>
          <p:cNvPr id="6181" name="Text Box 13"/>
          <p:cNvSpPr txBox="1">
            <a:spLocks noChangeArrowheads="1"/>
          </p:cNvSpPr>
          <p:nvPr/>
        </p:nvSpPr>
        <p:spPr bwMode="auto">
          <a:xfrm>
            <a:off x="1668463" y="3470275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sl-SI"/>
          </a:p>
        </p:txBody>
      </p:sp>
      <p:sp>
        <p:nvSpPr>
          <p:cNvPr id="6182" name="Text Box 14"/>
          <p:cNvSpPr txBox="1">
            <a:spLocks noChangeArrowheads="1"/>
          </p:cNvSpPr>
          <p:nvPr/>
        </p:nvSpPr>
        <p:spPr bwMode="auto">
          <a:xfrm>
            <a:off x="3200400" y="1755775"/>
            <a:ext cx="88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sl-SI"/>
          </a:p>
        </p:txBody>
      </p:sp>
      <p:sp>
        <p:nvSpPr>
          <p:cNvPr id="6183" name="Text Box 15"/>
          <p:cNvSpPr txBox="1">
            <a:spLocks noChangeArrowheads="1"/>
          </p:cNvSpPr>
          <p:nvPr/>
        </p:nvSpPr>
        <p:spPr bwMode="auto">
          <a:xfrm>
            <a:off x="4868863" y="1755775"/>
            <a:ext cx="812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eaLnBrk="0" hangingPunct="0"/>
            <a:endParaRPr lang="sl-SI"/>
          </a:p>
        </p:txBody>
      </p:sp>
      <p:sp>
        <p:nvSpPr>
          <p:cNvPr id="6184" name="Text Box 16"/>
          <p:cNvSpPr txBox="1">
            <a:spLocks noChangeArrowheads="1"/>
          </p:cNvSpPr>
          <p:nvPr/>
        </p:nvSpPr>
        <p:spPr bwMode="auto">
          <a:xfrm>
            <a:off x="3200400" y="2212975"/>
            <a:ext cx="868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sl-SI"/>
          </a:p>
        </p:txBody>
      </p:sp>
      <p:sp>
        <p:nvSpPr>
          <p:cNvPr id="6185" name="Text Box 17"/>
          <p:cNvSpPr txBox="1">
            <a:spLocks noChangeArrowheads="1"/>
          </p:cNvSpPr>
          <p:nvPr/>
        </p:nvSpPr>
        <p:spPr bwMode="auto">
          <a:xfrm>
            <a:off x="4868863" y="2211388"/>
            <a:ext cx="11890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sl-SI"/>
          </a:p>
        </p:txBody>
      </p:sp>
      <p:sp>
        <p:nvSpPr>
          <p:cNvPr id="6186" name="Text Box 18"/>
          <p:cNvSpPr txBox="1">
            <a:spLocks noChangeArrowheads="1"/>
          </p:cNvSpPr>
          <p:nvPr/>
        </p:nvSpPr>
        <p:spPr bwMode="auto">
          <a:xfrm>
            <a:off x="6251575" y="4725988"/>
            <a:ext cx="10572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sl-SI" sz="1100">
                <a:latin typeface="Calibri" pitchFamily="34" charset="0"/>
              </a:rPr>
              <a:t>Implement</a:t>
            </a:r>
          </a:p>
        </p:txBody>
      </p:sp>
      <p:sp>
        <p:nvSpPr>
          <p:cNvPr id="6187" name="Text Box 19"/>
          <p:cNvSpPr txBox="1">
            <a:spLocks noChangeArrowheads="1"/>
          </p:cNvSpPr>
          <p:nvPr/>
        </p:nvSpPr>
        <p:spPr bwMode="auto">
          <a:xfrm>
            <a:off x="2051050" y="4725988"/>
            <a:ext cx="57943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sl-SI" sz="1100">
                <a:latin typeface="Calibri" pitchFamily="34" charset="0"/>
              </a:rPr>
              <a:t>Sense</a:t>
            </a:r>
          </a:p>
        </p:txBody>
      </p:sp>
      <p:grpSp>
        <p:nvGrpSpPr>
          <p:cNvPr id="6188" name="Group 21"/>
          <p:cNvGrpSpPr>
            <a:grpSpLocks/>
          </p:cNvGrpSpPr>
          <p:nvPr/>
        </p:nvGrpSpPr>
        <p:grpSpPr bwMode="auto">
          <a:xfrm>
            <a:off x="4183063" y="1928813"/>
            <a:ext cx="590550" cy="471487"/>
            <a:chOff x="3397" y="2857"/>
            <a:chExt cx="930" cy="743"/>
          </a:xfrm>
        </p:grpSpPr>
        <p:sp>
          <p:nvSpPr>
            <p:cNvPr id="6221" name="_s1240"/>
            <p:cNvSpPr>
              <a:spLocks noChangeArrowheads="1"/>
            </p:cNvSpPr>
            <p:nvPr/>
          </p:nvSpPr>
          <p:spPr bwMode="auto">
            <a:xfrm>
              <a:off x="3397" y="2857"/>
              <a:ext cx="930" cy="742"/>
            </a:xfrm>
            <a:custGeom>
              <a:avLst/>
              <a:gdLst>
                <a:gd name="T0" fmla="*/ 345 w 21600"/>
                <a:gd name="T1" fmla="*/ 13 h 21600"/>
                <a:gd name="T2" fmla="*/ 216 w 21600"/>
                <a:gd name="T3" fmla="*/ 134 h 21600"/>
                <a:gd name="T4" fmla="*/ 385 w 21600"/>
                <a:gd name="T5" fmla="*/ 132 h 21600"/>
                <a:gd name="T6" fmla="*/ 566 w 21600"/>
                <a:gd name="T7" fmla="*/ -86 h 21600"/>
                <a:gd name="T8" fmla="*/ 723 w 21600"/>
                <a:gd name="T9" fmla="*/ 93 h 21600"/>
                <a:gd name="T10" fmla="*/ 499 w 21600"/>
                <a:gd name="T11" fmla="*/ 219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9 w 21600"/>
                <a:gd name="T19" fmla="*/ 3173 h 21600"/>
                <a:gd name="T20" fmla="*/ 18441 w 21600"/>
                <a:gd name="T21" fmla="*/ 1842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222" name="_s1241"/>
            <p:cNvSpPr>
              <a:spLocks noChangeArrowheads="1"/>
            </p:cNvSpPr>
            <p:nvPr/>
          </p:nvSpPr>
          <p:spPr bwMode="auto">
            <a:xfrm rot="7200000">
              <a:off x="3490" y="2764"/>
              <a:ext cx="743" cy="930"/>
            </a:xfrm>
            <a:custGeom>
              <a:avLst/>
              <a:gdLst>
                <a:gd name="T0" fmla="*/ 275 w 21600"/>
                <a:gd name="T1" fmla="*/ 16 h 21600"/>
                <a:gd name="T2" fmla="*/ 172 w 21600"/>
                <a:gd name="T3" fmla="*/ 168 h 21600"/>
                <a:gd name="T4" fmla="*/ 307 w 21600"/>
                <a:gd name="T5" fmla="*/ 166 h 21600"/>
                <a:gd name="T6" fmla="*/ 452 w 21600"/>
                <a:gd name="T7" fmla="*/ -107 h 21600"/>
                <a:gd name="T8" fmla="*/ 578 w 21600"/>
                <a:gd name="T9" fmla="*/ 117 h 21600"/>
                <a:gd name="T10" fmla="*/ 398 w 21600"/>
                <a:gd name="T11" fmla="*/ 27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9 h 21600"/>
                <a:gd name="T20" fmla="*/ 18431 w 21600"/>
                <a:gd name="T21" fmla="*/ 1844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223" name="_s1242"/>
            <p:cNvSpPr>
              <a:spLocks noChangeArrowheads="1"/>
            </p:cNvSpPr>
            <p:nvPr/>
          </p:nvSpPr>
          <p:spPr bwMode="auto">
            <a:xfrm rot="-7200000">
              <a:off x="3490" y="2764"/>
              <a:ext cx="743" cy="930"/>
            </a:xfrm>
            <a:custGeom>
              <a:avLst/>
              <a:gdLst>
                <a:gd name="T0" fmla="*/ 275 w 21600"/>
                <a:gd name="T1" fmla="*/ 16 h 21600"/>
                <a:gd name="T2" fmla="*/ 172 w 21600"/>
                <a:gd name="T3" fmla="*/ 168 h 21600"/>
                <a:gd name="T4" fmla="*/ 307 w 21600"/>
                <a:gd name="T5" fmla="*/ 166 h 21600"/>
                <a:gd name="T6" fmla="*/ 452 w 21600"/>
                <a:gd name="T7" fmla="*/ -107 h 21600"/>
                <a:gd name="T8" fmla="*/ 578 w 21600"/>
                <a:gd name="T9" fmla="*/ 117 h 21600"/>
                <a:gd name="T10" fmla="*/ 398 w 21600"/>
                <a:gd name="T11" fmla="*/ 27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9 h 21600"/>
                <a:gd name="T20" fmla="*/ 18431 w 21600"/>
                <a:gd name="T21" fmla="*/ 1844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6189" name="Text Box 25"/>
          <p:cNvSpPr txBox="1">
            <a:spLocks noChangeArrowheads="1"/>
          </p:cNvSpPr>
          <p:nvPr/>
        </p:nvSpPr>
        <p:spPr bwMode="auto">
          <a:xfrm>
            <a:off x="4040188" y="1984375"/>
            <a:ext cx="800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l-SI" sz="1100">
                <a:latin typeface="Calibri" pitchFamily="34" charset="0"/>
              </a:rPr>
              <a:t>Decision</a:t>
            </a:r>
          </a:p>
        </p:txBody>
      </p:sp>
      <p:sp>
        <p:nvSpPr>
          <p:cNvPr id="195610" name="Text Box 26"/>
          <p:cNvSpPr txBox="1">
            <a:spLocks noChangeArrowheads="1"/>
          </p:cNvSpPr>
          <p:nvPr/>
        </p:nvSpPr>
        <p:spPr bwMode="auto">
          <a:xfrm>
            <a:off x="1828800" y="4041775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100" dirty="0">
                <a:latin typeface="+mj-lt"/>
              </a:rPr>
              <a:t>Capture</a:t>
            </a:r>
            <a:endParaRPr lang="sl-SI" dirty="0">
              <a:latin typeface="+mj-lt"/>
            </a:endParaRPr>
          </a:p>
        </p:txBody>
      </p:sp>
      <p:sp>
        <p:nvSpPr>
          <p:cNvPr id="195611" name="Text Box 27"/>
          <p:cNvSpPr txBox="1">
            <a:spLocks noChangeArrowheads="1"/>
          </p:cNvSpPr>
          <p:nvPr/>
        </p:nvSpPr>
        <p:spPr bwMode="auto">
          <a:xfrm>
            <a:off x="6326188" y="4041775"/>
            <a:ext cx="800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100" dirty="0">
                <a:latin typeface="+mj-lt"/>
              </a:rPr>
              <a:t>Action</a:t>
            </a:r>
          </a:p>
        </p:txBody>
      </p:sp>
      <p:pic>
        <p:nvPicPr>
          <p:cNvPr id="6192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3988" y="5500688"/>
            <a:ext cx="5556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3" name="Line 29"/>
          <p:cNvSpPr>
            <a:spLocks noChangeShapeType="1"/>
          </p:cNvSpPr>
          <p:nvPr/>
        </p:nvSpPr>
        <p:spPr bwMode="auto">
          <a:xfrm>
            <a:off x="304800" y="27813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none"/>
          <a:lstStyle/>
          <a:p>
            <a:endParaRPr lang="sl-SI"/>
          </a:p>
        </p:txBody>
      </p:sp>
      <p:sp>
        <p:nvSpPr>
          <p:cNvPr id="6194" name="Line 30"/>
          <p:cNvSpPr>
            <a:spLocks noChangeShapeType="1"/>
          </p:cNvSpPr>
          <p:nvPr/>
        </p:nvSpPr>
        <p:spPr bwMode="auto">
          <a:xfrm flipH="1">
            <a:off x="6705600" y="50292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sl-SI"/>
          </a:p>
        </p:txBody>
      </p:sp>
      <p:sp>
        <p:nvSpPr>
          <p:cNvPr id="6195" name="Line 31"/>
          <p:cNvSpPr>
            <a:spLocks noChangeShapeType="1"/>
          </p:cNvSpPr>
          <p:nvPr/>
        </p:nvSpPr>
        <p:spPr bwMode="auto">
          <a:xfrm flipV="1">
            <a:off x="2362200" y="4953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sl-SI"/>
          </a:p>
        </p:txBody>
      </p:sp>
      <p:graphicFrame>
        <p:nvGraphicFramePr>
          <p:cNvPr id="6170" name="Object 26"/>
          <p:cNvGraphicFramePr>
            <a:graphicFrameLocks/>
          </p:cNvGraphicFramePr>
          <p:nvPr/>
        </p:nvGraphicFramePr>
        <p:xfrm>
          <a:off x="1503363" y="5588000"/>
          <a:ext cx="1658937" cy="1027113"/>
        </p:xfrm>
        <a:graphic>
          <a:graphicData uri="http://schemas.openxmlformats.org/presentationml/2006/ole">
            <p:oleObj spid="_x0000_s6170" name="Microsoft Drawing" r:id="rId5" imgW="3149600" imgH="1625600" progId="MSDraw">
              <p:embed/>
            </p:oleObj>
          </a:graphicData>
        </a:graphic>
      </p:graphicFrame>
      <p:sp>
        <p:nvSpPr>
          <p:cNvPr id="6196" name="Line 35"/>
          <p:cNvSpPr>
            <a:spLocks noChangeShapeType="1"/>
          </p:cNvSpPr>
          <p:nvPr/>
        </p:nvSpPr>
        <p:spPr bwMode="auto">
          <a:xfrm flipV="1">
            <a:off x="1828800" y="1219200"/>
            <a:ext cx="0" cy="403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l-SI"/>
          </a:p>
        </p:txBody>
      </p:sp>
      <p:sp>
        <p:nvSpPr>
          <p:cNvPr id="6197" name="Text Box 23"/>
          <p:cNvSpPr txBox="1">
            <a:spLocks noChangeArrowheads="1"/>
          </p:cNvSpPr>
          <p:nvPr/>
        </p:nvSpPr>
        <p:spPr bwMode="auto">
          <a:xfrm>
            <a:off x="1785938" y="5500688"/>
            <a:ext cx="225425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sl-SI">
              <a:solidFill>
                <a:srgbClr val="008000"/>
              </a:solidFill>
              <a:latin typeface="Calibri" pitchFamily="34" charset="0"/>
            </a:endParaRPr>
          </a:p>
        </p:txBody>
      </p:sp>
      <p:grpSp>
        <p:nvGrpSpPr>
          <p:cNvPr id="6198" name="Group 31"/>
          <p:cNvGrpSpPr>
            <a:grpSpLocks/>
          </p:cNvGrpSpPr>
          <p:nvPr/>
        </p:nvGrpSpPr>
        <p:grpSpPr bwMode="auto">
          <a:xfrm>
            <a:off x="2125663" y="3986213"/>
            <a:ext cx="590550" cy="471487"/>
            <a:chOff x="3397" y="2857"/>
            <a:chExt cx="930" cy="743"/>
          </a:xfrm>
        </p:grpSpPr>
        <p:sp>
          <p:nvSpPr>
            <p:cNvPr id="6218" name="_s1240"/>
            <p:cNvSpPr>
              <a:spLocks noChangeArrowheads="1"/>
            </p:cNvSpPr>
            <p:nvPr/>
          </p:nvSpPr>
          <p:spPr bwMode="auto">
            <a:xfrm>
              <a:off x="3397" y="2857"/>
              <a:ext cx="930" cy="742"/>
            </a:xfrm>
            <a:custGeom>
              <a:avLst/>
              <a:gdLst>
                <a:gd name="T0" fmla="*/ 345 w 21600"/>
                <a:gd name="T1" fmla="*/ 13 h 21600"/>
                <a:gd name="T2" fmla="*/ 216 w 21600"/>
                <a:gd name="T3" fmla="*/ 134 h 21600"/>
                <a:gd name="T4" fmla="*/ 385 w 21600"/>
                <a:gd name="T5" fmla="*/ 132 h 21600"/>
                <a:gd name="T6" fmla="*/ 566 w 21600"/>
                <a:gd name="T7" fmla="*/ -86 h 21600"/>
                <a:gd name="T8" fmla="*/ 723 w 21600"/>
                <a:gd name="T9" fmla="*/ 93 h 21600"/>
                <a:gd name="T10" fmla="*/ 499 w 21600"/>
                <a:gd name="T11" fmla="*/ 219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9 w 21600"/>
                <a:gd name="T19" fmla="*/ 3173 h 21600"/>
                <a:gd name="T20" fmla="*/ 18441 w 21600"/>
                <a:gd name="T21" fmla="*/ 1842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219" name="_s1241"/>
            <p:cNvSpPr>
              <a:spLocks noChangeArrowheads="1"/>
            </p:cNvSpPr>
            <p:nvPr/>
          </p:nvSpPr>
          <p:spPr bwMode="auto">
            <a:xfrm rot="7200000">
              <a:off x="3490" y="2764"/>
              <a:ext cx="743" cy="930"/>
            </a:xfrm>
            <a:custGeom>
              <a:avLst/>
              <a:gdLst>
                <a:gd name="T0" fmla="*/ 275 w 21600"/>
                <a:gd name="T1" fmla="*/ 16 h 21600"/>
                <a:gd name="T2" fmla="*/ 172 w 21600"/>
                <a:gd name="T3" fmla="*/ 168 h 21600"/>
                <a:gd name="T4" fmla="*/ 307 w 21600"/>
                <a:gd name="T5" fmla="*/ 166 h 21600"/>
                <a:gd name="T6" fmla="*/ 452 w 21600"/>
                <a:gd name="T7" fmla="*/ -107 h 21600"/>
                <a:gd name="T8" fmla="*/ 578 w 21600"/>
                <a:gd name="T9" fmla="*/ 117 h 21600"/>
                <a:gd name="T10" fmla="*/ 398 w 21600"/>
                <a:gd name="T11" fmla="*/ 27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9 h 21600"/>
                <a:gd name="T20" fmla="*/ 18431 w 21600"/>
                <a:gd name="T21" fmla="*/ 1844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220" name="_s1242"/>
            <p:cNvSpPr>
              <a:spLocks noChangeArrowheads="1"/>
            </p:cNvSpPr>
            <p:nvPr/>
          </p:nvSpPr>
          <p:spPr bwMode="auto">
            <a:xfrm rot="-7200000">
              <a:off x="3490" y="2764"/>
              <a:ext cx="743" cy="930"/>
            </a:xfrm>
            <a:custGeom>
              <a:avLst/>
              <a:gdLst>
                <a:gd name="T0" fmla="*/ 275 w 21600"/>
                <a:gd name="T1" fmla="*/ 16 h 21600"/>
                <a:gd name="T2" fmla="*/ 172 w 21600"/>
                <a:gd name="T3" fmla="*/ 168 h 21600"/>
                <a:gd name="T4" fmla="*/ 307 w 21600"/>
                <a:gd name="T5" fmla="*/ 166 h 21600"/>
                <a:gd name="T6" fmla="*/ 452 w 21600"/>
                <a:gd name="T7" fmla="*/ -107 h 21600"/>
                <a:gd name="T8" fmla="*/ 578 w 21600"/>
                <a:gd name="T9" fmla="*/ 117 h 21600"/>
                <a:gd name="T10" fmla="*/ 398 w 21600"/>
                <a:gd name="T11" fmla="*/ 27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9 h 21600"/>
                <a:gd name="T20" fmla="*/ 18431 w 21600"/>
                <a:gd name="T21" fmla="*/ 1844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6199" name="Group 36"/>
          <p:cNvGrpSpPr>
            <a:grpSpLocks/>
          </p:cNvGrpSpPr>
          <p:nvPr/>
        </p:nvGrpSpPr>
        <p:grpSpPr bwMode="auto">
          <a:xfrm>
            <a:off x="6469063" y="3986213"/>
            <a:ext cx="590550" cy="471487"/>
            <a:chOff x="3397" y="2857"/>
            <a:chExt cx="930" cy="743"/>
          </a:xfrm>
        </p:grpSpPr>
        <p:sp>
          <p:nvSpPr>
            <p:cNvPr id="6215" name="_s1240"/>
            <p:cNvSpPr>
              <a:spLocks noChangeArrowheads="1"/>
            </p:cNvSpPr>
            <p:nvPr/>
          </p:nvSpPr>
          <p:spPr bwMode="auto">
            <a:xfrm>
              <a:off x="3397" y="2857"/>
              <a:ext cx="930" cy="742"/>
            </a:xfrm>
            <a:custGeom>
              <a:avLst/>
              <a:gdLst>
                <a:gd name="T0" fmla="*/ 345 w 21600"/>
                <a:gd name="T1" fmla="*/ 13 h 21600"/>
                <a:gd name="T2" fmla="*/ 216 w 21600"/>
                <a:gd name="T3" fmla="*/ 134 h 21600"/>
                <a:gd name="T4" fmla="*/ 385 w 21600"/>
                <a:gd name="T5" fmla="*/ 132 h 21600"/>
                <a:gd name="T6" fmla="*/ 566 w 21600"/>
                <a:gd name="T7" fmla="*/ -86 h 21600"/>
                <a:gd name="T8" fmla="*/ 723 w 21600"/>
                <a:gd name="T9" fmla="*/ 93 h 21600"/>
                <a:gd name="T10" fmla="*/ 499 w 21600"/>
                <a:gd name="T11" fmla="*/ 219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9 w 21600"/>
                <a:gd name="T19" fmla="*/ 3173 h 21600"/>
                <a:gd name="T20" fmla="*/ 18441 w 21600"/>
                <a:gd name="T21" fmla="*/ 1842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216" name="_s1241"/>
            <p:cNvSpPr>
              <a:spLocks noChangeArrowheads="1"/>
            </p:cNvSpPr>
            <p:nvPr/>
          </p:nvSpPr>
          <p:spPr bwMode="auto">
            <a:xfrm rot="7200000">
              <a:off x="3490" y="2764"/>
              <a:ext cx="743" cy="930"/>
            </a:xfrm>
            <a:custGeom>
              <a:avLst/>
              <a:gdLst>
                <a:gd name="T0" fmla="*/ 275 w 21600"/>
                <a:gd name="T1" fmla="*/ 16 h 21600"/>
                <a:gd name="T2" fmla="*/ 172 w 21600"/>
                <a:gd name="T3" fmla="*/ 168 h 21600"/>
                <a:gd name="T4" fmla="*/ 307 w 21600"/>
                <a:gd name="T5" fmla="*/ 166 h 21600"/>
                <a:gd name="T6" fmla="*/ 452 w 21600"/>
                <a:gd name="T7" fmla="*/ -107 h 21600"/>
                <a:gd name="T8" fmla="*/ 578 w 21600"/>
                <a:gd name="T9" fmla="*/ 117 h 21600"/>
                <a:gd name="T10" fmla="*/ 398 w 21600"/>
                <a:gd name="T11" fmla="*/ 27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9 h 21600"/>
                <a:gd name="T20" fmla="*/ 18431 w 21600"/>
                <a:gd name="T21" fmla="*/ 1844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6217" name="_s1242"/>
            <p:cNvSpPr>
              <a:spLocks noChangeArrowheads="1"/>
            </p:cNvSpPr>
            <p:nvPr/>
          </p:nvSpPr>
          <p:spPr bwMode="auto">
            <a:xfrm rot="-7200000">
              <a:off x="3490" y="2764"/>
              <a:ext cx="743" cy="930"/>
            </a:xfrm>
            <a:custGeom>
              <a:avLst/>
              <a:gdLst>
                <a:gd name="T0" fmla="*/ 275 w 21600"/>
                <a:gd name="T1" fmla="*/ 16 h 21600"/>
                <a:gd name="T2" fmla="*/ 172 w 21600"/>
                <a:gd name="T3" fmla="*/ 168 h 21600"/>
                <a:gd name="T4" fmla="*/ 307 w 21600"/>
                <a:gd name="T5" fmla="*/ 166 h 21600"/>
                <a:gd name="T6" fmla="*/ 452 w 21600"/>
                <a:gd name="T7" fmla="*/ -107 h 21600"/>
                <a:gd name="T8" fmla="*/ 578 w 21600"/>
                <a:gd name="T9" fmla="*/ 117 h 21600"/>
                <a:gd name="T10" fmla="*/ 398 w 21600"/>
                <a:gd name="T11" fmla="*/ 27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9 h 21600"/>
                <a:gd name="T20" fmla="*/ 18431 w 21600"/>
                <a:gd name="T21" fmla="*/ 1844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6200" name="Text Box 41"/>
          <p:cNvSpPr txBox="1">
            <a:spLocks noChangeArrowheads="1"/>
          </p:cNvSpPr>
          <p:nvPr/>
        </p:nvSpPr>
        <p:spPr bwMode="auto">
          <a:xfrm>
            <a:off x="2819400" y="2819400"/>
            <a:ext cx="685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sl-SI" sz="1100">
                <a:latin typeface="Calibri" pitchFamily="34" charset="0"/>
              </a:rPr>
              <a:t>RF WiFi</a:t>
            </a:r>
          </a:p>
        </p:txBody>
      </p:sp>
      <p:sp>
        <p:nvSpPr>
          <p:cNvPr id="6201" name="Text Box 42"/>
          <p:cNvSpPr txBox="1">
            <a:spLocks noChangeArrowheads="1"/>
          </p:cNvSpPr>
          <p:nvPr/>
        </p:nvSpPr>
        <p:spPr bwMode="auto">
          <a:xfrm>
            <a:off x="5562600" y="2819400"/>
            <a:ext cx="685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sl-SI" sz="1100">
                <a:latin typeface="Calibri" pitchFamily="34" charset="0"/>
              </a:rPr>
              <a:t>GSM GPRS</a:t>
            </a:r>
          </a:p>
        </p:txBody>
      </p:sp>
      <p:sp>
        <p:nvSpPr>
          <p:cNvPr id="6202" name="Text Box 12"/>
          <p:cNvSpPr txBox="1">
            <a:spLocks noChangeArrowheads="1"/>
          </p:cNvSpPr>
          <p:nvPr/>
        </p:nvSpPr>
        <p:spPr bwMode="auto">
          <a:xfrm>
            <a:off x="2811463" y="3813175"/>
            <a:ext cx="571500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sl-SI" sz="1100">
                <a:latin typeface="Calibri" pitchFamily="34" charset="0"/>
              </a:rPr>
              <a:t>Filter</a:t>
            </a:r>
            <a:endParaRPr lang="sl-SI">
              <a:latin typeface="Calibri" pitchFamily="34" charset="0"/>
            </a:endParaRPr>
          </a:p>
        </p:txBody>
      </p:sp>
      <p:sp>
        <p:nvSpPr>
          <p:cNvPr id="6203" name="Text Box 15"/>
          <p:cNvSpPr txBox="1">
            <a:spLocks noChangeArrowheads="1"/>
          </p:cNvSpPr>
          <p:nvPr/>
        </p:nvSpPr>
        <p:spPr bwMode="auto">
          <a:xfrm>
            <a:off x="5638800" y="3886200"/>
            <a:ext cx="57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sl-SI" sz="1100">
                <a:latin typeface="Calibri" pitchFamily="34" charset="0"/>
              </a:rPr>
              <a:t>Track</a:t>
            </a:r>
          </a:p>
        </p:txBody>
      </p:sp>
      <p:pic>
        <p:nvPicPr>
          <p:cNvPr id="6204" name="Picture 4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90963" y="3605213"/>
            <a:ext cx="1360487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05" name="Group 49"/>
          <p:cNvGrpSpPr>
            <a:grpSpLocks/>
          </p:cNvGrpSpPr>
          <p:nvPr/>
        </p:nvGrpSpPr>
        <p:grpSpPr bwMode="auto">
          <a:xfrm>
            <a:off x="2362200" y="1771650"/>
            <a:ext cx="1392238" cy="628650"/>
            <a:chOff x="174798" y="960393"/>
            <a:chExt cx="1393031" cy="628750"/>
          </a:xfrm>
        </p:grpSpPr>
        <p:sp>
          <p:nvSpPr>
            <p:cNvPr id="51" name="Rounded Rectangle 50"/>
            <p:cNvSpPr/>
            <p:nvPr/>
          </p:nvSpPr>
          <p:spPr>
            <a:xfrm>
              <a:off x="174798" y="960393"/>
              <a:ext cx="1393031" cy="62875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ounded Rectangle 4"/>
            <p:cNvSpPr/>
            <p:nvPr/>
          </p:nvSpPr>
          <p:spPr>
            <a:xfrm>
              <a:off x="193859" y="979446"/>
              <a:ext cx="1354909" cy="590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1280" tIns="60960" rIns="81280" bIns="6096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3200"/>
                <a:t>Cloud</a:t>
              </a:r>
              <a:endParaRPr lang="en-US" sz="3200"/>
            </a:p>
          </p:txBody>
        </p:sp>
      </p:grpSp>
      <p:grpSp>
        <p:nvGrpSpPr>
          <p:cNvPr id="6206" name="Group 52"/>
          <p:cNvGrpSpPr>
            <a:grpSpLocks/>
          </p:cNvGrpSpPr>
          <p:nvPr/>
        </p:nvGrpSpPr>
        <p:grpSpPr bwMode="auto">
          <a:xfrm>
            <a:off x="7377113" y="3384550"/>
            <a:ext cx="1392237" cy="628650"/>
            <a:chOff x="174798" y="1685874"/>
            <a:chExt cx="1393031" cy="628750"/>
          </a:xfrm>
        </p:grpSpPr>
        <p:sp>
          <p:nvSpPr>
            <p:cNvPr id="54" name="Rounded Rectangle 53"/>
            <p:cNvSpPr/>
            <p:nvPr/>
          </p:nvSpPr>
          <p:spPr>
            <a:xfrm>
              <a:off x="174798" y="1685874"/>
              <a:ext cx="1393031" cy="62875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ounded Rectangle 4"/>
            <p:cNvSpPr/>
            <p:nvPr/>
          </p:nvSpPr>
          <p:spPr>
            <a:xfrm>
              <a:off x="193859" y="1704927"/>
              <a:ext cx="1354909" cy="590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1280" tIns="60960" rIns="81280" bIns="6096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3200"/>
                <a:t>Mobile</a:t>
              </a:r>
              <a:endParaRPr lang="en-US" sz="3200"/>
            </a:p>
          </p:txBody>
        </p:sp>
      </p:grpSp>
      <p:grpSp>
        <p:nvGrpSpPr>
          <p:cNvPr id="6207" name="Group 55"/>
          <p:cNvGrpSpPr>
            <a:grpSpLocks/>
          </p:cNvGrpSpPr>
          <p:nvPr/>
        </p:nvGrpSpPr>
        <p:grpSpPr bwMode="auto">
          <a:xfrm>
            <a:off x="303213" y="3270250"/>
            <a:ext cx="1476375" cy="673100"/>
            <a:chOff x="193213" y="2347856"/>
            <a:chExt cx="1477138" cy="673835"/>
          </a:xfrm>
        </p:grpSpPr>
        <p:sp>
          <p:nvSpPr>
            <p:cNvPr id="57" name="Rounded Rectangle 56"/>
            <p:cNvSpPr/>
            <p:nvPr/>
          </p:nvSpPr>
          <p:spPr>
            <a:xfrm>
              <a:off x="277393" y="2347856"/>
              <a:ext cx="1392958" cy="629336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4"/>
            <p:cNvSpPr/>
            <p:nvPr/>
          </p:nvSpPr>
          <p:spPr>
            <a:xfrm>
              <a:off x="193213" y="2430496"/>
              <a:ext cx="1356426" cy="5911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1280" tIns="60960" rIns="81280" bIns="6096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3200" dirty="0" err="1"/>
                <a:t>IoT</a:t>
              </a:r>
              <a:endParaRPr lang="en-US" sz="3200" dirty="0"/>
            </a:p>
          </p:txBody>
        </p:sp>
      </p:grpSp>
      <p:sp>
        <p:nvSpPr>
          <p:cNvPr id="620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l-SI" sz="4400" b="1">
                <a:latin typeface="Calibri" pitchFamily="34" charset="0"/>
              </a:rPr>
              <a:t>Taktika </a:t>
            </a:r>
            <a:r>
              <a:rPr lang="sl-SI" sz="4400" b="1">
                <a:latin typeface="Calibri" pitchFamily="34" charset="0"/>
                <a:sym typeface="Webdings" pitchFamily="18" charset="2"/>
              </a:rPr>
              <a:t></a:t>
            </a:r>
            <a:endParaRPr lang="en-US" sz="44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254</Words>
  <Application>Microsoft Office PowerPoint</Application>
  <PresentationFormat>On-screen Show (4:3)</PresentationFormat>
  <Paragraphs>78</Paragraphs>
  <Slides>11</Slides>
  <Notes>5</Notes>
  <HiddenSlides>0</HiddenSlides>
  <MMClips>0</MMClips>
  <ScaleCrop>false</ScaleCrop>
  <HeadingPairs>
    <vt:vector size="8" baseType="variant">
      <vt:variant>
        <vt:lpstr>Uporabljene pisave</vt:lpstr>
      </vt:variant>
      <vt:variant>
        <vt:i4>4</vt:i4>
      </vt:variant>
      <vt:variant>
        <vt:lpstr>Predloga načrta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7" baseType="lpstr">
      <vt:lpstr>Calibri</vt:lpstr>
      <vt:lpstr>Arial</vt:lpstr>
      <vt:lpstr>Wingdings</vt:lpstr>
      <vt:lpstr>Webdings</vt:lpstr>
      <vt:lpstr>Office Theme</vt:lpstr>
      <vt:lpstr>Microsoft Drawing</vt:lpstr>
      <vt:lpstr>Diapozitiv 1</vt:lpstr>
      <vt:lpstr>Agenda</vt:lpstr>
      <vt:lpstr>Lestvica zmagovalcev - svet</vt:lpstr>
      <vt:lpstr>Lestvica zmagovalcev - doma</vt:lpstr>
      <vt:lpstr>Smo, kjer smo </vt:lpstr>
      <vt:lpstr>Cunami prihaja </vt:lpstr>
      <vt:lpstr>Priložnosti </vt:lpstr>
      <vt:lpstr>Strategija </vt:lpstr>
      <vt:lpstr>realni čas in realni prostor</vt:lpstr>
      <vt:lpstr>Call To Action  </vt:lpstr>
      <vt:lpstr>Diapozitiv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Tone Stanovnik</dc:creator>
  <cp:lastModifiedBy>novkovic</cp:lastModifiedBy>
  <cp:revision>42</cp:revision>
  <dcterms:created xsi:type="dcterms:W3CDTF">2015-05-06T04:23:18Z</dcterms:created>
  <dcterms:modified xsi:type="dcterms:W3CDTF">2015-05-16T22:05:08Z</dcterms:modified>
</cp:coreProperties>
</file>